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67" r:id="rId5"/>
    <p:sldId id="258" r:id="rId6"/>
    <p:sldId id="268" r:id="rId7"/>
    <p:sldId id="259" r:id="rId8"/>
    <p:sldId id="269" r:id="rId9"/>
    <p:sldId id="260" r:id="rId10"/>
    <p:sldId id="270" r:id="rId11"/>
    <p:sldId id="261" r:id="rId12"/>
    <p:sldId id="271" r:id="rId13"/>
    <p:sldId id="262" r:id="rId14"/>
    <p:sldId id="272" r:id="rId15"/>
    <p:sldId id="263" r:id="rId16"/>
    <p:sldId id="273" r:id="rId17"/>
    <p:sldId id="264" r:id="rId18"/>
    <p:sldId id="274" r:id="rId19"/>
    <p:sldId id="265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46F7-9D40-4DFE-BC24-02DB4F52E899}" type="datetimeFigureOut">
              <a:rPr lang="en-US" smtClean="0"/>
              <a:pPr/>
              <a:t>4/22/2010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82D11-769E-46D8-B625-3B2E23F862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46F7-9D40-4DFE-BC24-02DB4F52E899}" type="datetimeFigureOut">
              <a:rPr lang="en-US" smtClean="0"/>
              <a:pPr/>
              <a:t>4/22/2010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82D11-769E-46D8-B625-3B2E23F862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46F7-9D40-4DFE-BC24-02DB4F52E899}" type="datetimeFigureOut">
              <a:rPr lang="en-US" smtClean="0"/>
              <a:pPr/>
              <a:t>4/22/2010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82D11-769E-46D8-B625-3B2E23F862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46F7-9D40-4DFE-BC24-02DB4F52E899}" type="datetimeFigureOut">
              <a:rPr lang="en-US" smtClean="0"/>
              <a:pPr/>
              <a:t>4/22/2010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82D11-769E-46D8-B625-3B2E23F862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46F7-9D40-4DFE-BC24-02DB4F52E899}" type="datetimeFigureOut">
              <a:rPr lang="en-US" smtClean="0"/>
              <a:pPr/>
              <a:t>4/22/2010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82D11-769E-46D8-B625-3B2E23F862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46F7-9D40-4DFE-BC24-02DB4F52E899}" type="datetimeFigureOut">
              <a:rPr lang="en-US" smtClean="0"/>
              <a:pPr/>
              <a:t>4/22/2010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82D11-769E-46D8-B625-3B2E23F862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46F7-9D40-4DFE-BC24-02DB4F52E899}" type="datetimeFigureOut">
              <a:rPr lang="en-US" smtClean="0"/>
              <a:pPr/>
              <a:t>4/22/2010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82D11-769E-46D8-B625-3B2E23F862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46F7-9D40-4DFE-BC24-02DB4F52E899}" type="datetimeFigureOut">
              <a:rPr lang="en-US" smtClean="0"/>
              <a:pPr/>
              <a:t>4/22/2010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82D11-769E-46D8-B625-3B2E23F862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46F7-9D40-4DFE-BC24-02DB4F52E899}" type="datetimeFigureOut">
              <a:rPr lang="en-US" smtClean="0"/>
              <a:pPr/>
              <a:t>4/22/2010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82D11-769E-46D8-B625-3B2E23F862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46F7-9D40-4DFE-BC24-02DB4F52E899}" type="datetimeFigureOut">
              <a:rPr lang="en-US" smtClean="0"/>
              <a:pPr/>
              <a:t>4/22/2010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82D11-769E-46D8-B625-3B2E23F862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46F7-9D40-4DFE-BC24-02DB4F52E899}" type="datetimeFigureOut">
              <a:rPr lang="en-US" smtClean="0"/>
              <a:pPr/>
              <a:t>4/22/2010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82D11-769E-46D8-B625-3B2E23F862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246F7-9D40-4DFE-BC24-02DB4F52E899}" type="datetimeFigureOut">
              <a:rPr lang="en-US" smtClean="0"/>
              <a:pPr/>
              <a:t>4/22/2010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82D11-769E-46D8-B625-3B2E23F862B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oogle.com/imgres?imgurl=http://www.glogster.com/media/1/8/6/25/8062532.jpg&amp;imgrefurl=http://soccergirl808.glogster.com/friar-laurence-act-ii/&amp;usg=__tI84BBtlMPwlOAWckIC9OE89svU=&amp;h=303&amp;w=441&amp;sz=21&amp;hl=en&amp;start=4&amp;itbs=1&amp;tbnid=SUpJG3PZaHIa-M:&amp;tbnh=87&amp;tbnw=127&amp;prev=/images?q=friar+lawrence&amp;hl=en&amp;safe=active&amp;gbv=2&amp;tbs=isch:1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oogle.com/imgres?imgurl=http://www.thebestpageintheuniverse.net/images/wcower7.gif&amp;imgrefurl=http://www.thebestpageintheuniverse.net/c.cgi?u=regressive&amp;usg=__gtbpqt9sYAi3AjkRgGez66v8nE8=&amp;h=385&amp;w=385&amp;sz=13&amp;hl=en&amp;start=3&amp;itbs=1&amp;tbnid=igRFjpe_jWHUVM:&amp;tbnh=123&amp;tbnw=123&amp;prev=/images?q=disobedience&amp;hl=en&amp;safe=active&amp;gbv=2&amp;tbs=isch:1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hyperlink" Target="http://www.google.com/imgres?imgurl=http://2009.playingshakespeare.org/files/images/Romeo&amp;Juliet-270.preview.jpg&amp;imgrefurl=http://2009.playingshakespeare.org/media/character/20/301/hang-thee-young-baggage-disobedient-wretch-35160&amp;usg=__K_ne8eU7otjen63Qpg6APwx9sYc=&amp;h=640&amp;w=640&amp;sz=330&amp;hl=en&amp;start=2&amp;itbs=1&amp;tbnid=SD5lti2G693q0M:&amp;tbnh=137&amp;tbnw=137&amp;prev=/images?q=lord+capulet+and++juliet&amp;hl=en&amp;safe=active&amp;gbv=2&amp;tbs=isch:1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google.com/imgres?imgurl=http://www.news.ucdavis.edu/photos_images/news_images/08-2007/hollow_gesture_arneson.jpg&amp;imgrefurl=http://www.news.ucdavis.edu/search/news_detail.lasso?id=8272&amp;usg=__5944VICYiu_L92ZRlRj6uGj3fuY=&amp;h=405&amp;w=300&amp;sz=75&amp;hl=en&amp;start=2&amp;itbs=1&amp;tbnid=hYu5GG75VaUGzM:&amp;tbnh=124&amp;tbnw=92&amp;prev=/images?q=bawdy+gesture&amp;hl=en&amp;safe=active&amp;gbv=2&amp;tbs=isch: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facebook.com/photo.php?op=9&amp;view=global&amp;subj=110344008993137&amp;pid=4186117&amp;id=567786705&amp;oid=110344008993137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hyperlink" Target="http://www.google.com/imgres?imgurl=http://www.vancouversun.com/entertainment/2522278.bin?size=620x400&amp;imgrefurl=http://www.vancouversun.com/entertainment/Read+weep+movie+tearjerkers/2522233/story.html&amp;usg=__MAEwHSm4kMH2d6vfUWBrcy94Goc=&amp;h=400&amp;w=620&amp;sz=30&amp;hl=en&amp;start=17&amp;itbs=1&amp;tbnid=dq9jkyNHZsVRvM:&amp;tbnh=88&amp;tbnw=136&amp;prev=/images?q=juliet+weeping&amp;hl=en&amp;safe=active&amp;sa=G&amp;gbv=2&amp;tbs=isch: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/imgres?imgurl=http://alwaysaditya.com/images/BossCryingEmployee.jpg&amp;imgrefurl=http://www.psychologytoday.com/blog/evolution-the-self/200901/attachment-vs-detachment-finding-the-psychological-golden-mean-part-2&amp;usg=__n9yUUgKvsTL2kmGSVVqWtKlVC9Q=&amp;h=425&amp;w=300&amp;sz=36&amp;hl=en&amp;start=16&amp;itbs=1&amp;tbnid=oPXw4PWAFp-yCM:&amp;tbnh=126&amp;tbnw=89&amp;prev=/images?q=excessively+crying&amp;hl=en&amp;safe=active&amp;gbv=2&amp;tbs=isch:1" TargetMode="External"/><Relationship Id="rId5" Type="http://schemas.openxmlformats.org/officeDocument/2006/relationships/image" Target="../media/image2.jpeg"/><Relationship Id="rId4" Type="http://schemas.openxmlformats.org/officeDocument/2006/relationships/hyperlink" Target="http://www.google.com/imgres?imgurl=http://www.deathreference.com/images/medd_02_img0128.jpg&amp;imgrefurl=http://rjangeln.blogspot.com/2009/05/romeo-and-juliets-death-act-4-and-5.html&amp;usg=__03X66nBSl-XYGBe7Rd8BXtkFTIc=&amp;h=404&amp;w=479&amp;sz=36&amp;hl=en&amp;start=53&amp;itbs=1&amp;tbnid=l82UYdgIOP3iWM:&amp;tbnh=109&amp;tbnw=129&amp;prev=/images?q=juliet+crying+over+romeo&amp;start=40&amp;hl=en&amp;safe=active&amp;sa=N&amp;gbv=2&amp;ndsp=20&amp;tbs=isch:1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2" Type="http://schemas.openxmlformats.org/officeDocument/2006/relationships/hyperlink" Target="http://www.google.com/imgres?imgurl=http://www.coloring-pictures.net/drawings/Minnie/Minnie-is-singing.gif&amp;imgrefurl=http://www.coloring-pictures.net/drawings/Minnie/Minnie-is-singing.php&amp;usg=__nLKMXw-0neg_BXlt_e0qwQyn_qY=&amp;h=571&amp;w=474&amp;sz=14&amp;hl=en&amp;start=17&amp;itbs=1&amp;tbnid=ZLtBGQe6PE4fVM:&amp;tbnh=134&amp;tbnw=111&amp;prev=/images?q=singing&amp;hl=en&amp;safe=active&amp;gbv=2&amp;tbs=isch: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/imgres?imgurl=http://image59.webshots.com/759/0/2/80/2173002800101141141TzLbpQ_ph.jpg&amp;imgrefurl=http://entertainment.webshots.com/photo/2173002800101141141TzLbpQ&amp;usg=__zhRGforyBAsh12rmZs59UQzJ3Pc=&amp;h=183&amp;w=320&amp;sz=19&amp;hl=en&amp;start=9&amp;itbs=1&amp;tbnid=ZPxr3KPKB-6qBM:&amp;tbnh=67&amp;tbnw=118&amp;prev=/images?q=juliets+funeral&amp;hl=en&amp;safe=active&amp;gbv=2&amp;tbs=isch:1" TargetMode="External"/><Relationship Id="rId5" Type="http://schemas.openxmlformats.org/officeDocument/2006/relationships/image" Target="../media/image18.jpeg"/><Relationship Id="rId4" Type="http://schemas.openxmlformats.org/officeDocument/2006/relationships/hyperlink" Target="http://www.google.com/imgres?imgurl=http://images.travelpod.com/users/greekcypriot/3.1254333019.musicians-singing-traditional-wedding-songs.jpg&amp;imgrefurl=http://www.travelpod.com/travel-blog-entries/greekcypriot/3/1254333019/tpod.html&amp;usg=__TgWVgkjoqk7X2EJQGZtfMWhFD9U=&amp;h=367&amp;w=550&amp;sz=97&amp;hl=en&amp;start=1&amp;itbs=1&amp;tbnid=neXjS2_zfg9uUM:&amp;tbnh=89&amp;tbnw=133&amp;prev=/images?q=musicians+singing&amp;hl=en&amp;safe=active&amp;gbv=2&amp;tbs=isch:1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huffenglish.com/wp-content/uploads/2007/03/giul68-01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hyperlink" Target="http://www.google.com/imgres?imgurl=http://www.kb.nl/coop/geheugen/extra/tentoonstellingen/ROBNISA_nl/rapier.jpg&amp;imgrefurl=http://forums.taleworlds.com/index.php?topic=6287.1710&amp;usg=__dWiPbt8ne2uhBdBsg-M6QdNVk_Y=&amp;h=500&amp;w=425&amp;sz=24&amp;hl=en&amp;start=2&amp;itbs=1&amp;tbnid=3AOKpSYl-nGL8M:&amp;tbnh=130&amp;tbnw=110&amp;prev=/images?q=rapier&amp;hl=en&amp;safe=active&amp;gbv=2&amp;tbs=isch: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/imgres?imgurl=http://www.swordacademy.com/weapons-rapier/rapier03.big.jpg&amp;imgrefurl=http://www.swordacademy.com/weapons-rapier/index.html&amp;usg=__k3TP-S9Yl302_lI5DzCS9BusnpU=&amp;h=400&amp;w=600&amp;sz=41&amp;hl=en&amp;start=14&amp;itbs=1&amp;tbnid=ikPEUSSiGrpxCM:&amp;tbnh=90&amp;tbnw=135&amp;prev=/images?q=rapier&amp;hl=en&amp;safe=active&amp;gbv=2&amp;tbs=isch:1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://www.google.com/imgres?imgurl=http://theballetbag.files.wordpress.com/2010/01/tybalt-mercutio-small.jpg&amp;imgrefurl=http://www.theballetbag.com/2010/01/08/romeo-and-juliet/&amp;usg=__cUElMXqmqDUfL9JNMUp-ShQrjvM=&amp;h=516&amp;w=795&amp;sz=141&amp;hl=en&amp;start=6&amp;itbs=1&amp;tbnid=2XCYmOdC1vFxWM:&amp;tbnh=93&amp;tbnw=143&amp;prev=/images?q=tybalt+vs+romeo+sword+fight&amp;hl=en&amp;safe=active&amp;gbv=2&amp;tbs=isch:1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com/imgres?imgurl=http://www.lakewoodplayhouse.org/Archive/2002-2003/RJ_FriarL-Juliet.jpg&amp;imgrefurl=http://www.lakewoodplayhouse.org/Archive/2002-2003/Romeo.htm&amp;usg=__7xVwHzyp__7c1ZdnlOMfwiiDuT8=&amp;h=270&amp;w=365&amp;sz=24&amp;hl=en&amp;start=40&amp;itbs=1&amp;tbnid=Hst3sU1_1MjxzM:&amp;tbnh=90&amp;tbnw=121&amp;prev=/images?q=juliet+and+friar+lawrence&amp;start=20&amp;hl=en&amp;safe=active&amp;sa=N&amp;gbv=2&amp;ndsp=20&amp;tbs=isch:1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hyperlink" Target="http://www.google.com/imgres?imgurl=http://hermes.hrc.ntu.edu.tw/lctd/comp/novel_film/images/potion.jpg&amp;imgrefurl=http://hermes.hrc.ntu.edu.tw/lctd/comp/novel_film/zefirelli_romeo.htm&amp;usg=__CaYlCUdDrHnwMBC41g9YYCy7rgI=&amp;h=781&amp;w=561&amp;sz=64&amp;hl=en&amp;start=1&amp;itbs=1&amp;tbnid=X3qrWx2-TWSl-M:&amp;tbnh=143&amp;tbnw=103&amp;prev=/images?q=juliet+drinking+potion&amp;hl=en&amp;safe=active&amp;gbv=2&amp;tbs=isch:1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dictionary.reference.com/browse/god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533400"/>
            <a:ext cx="6858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excessively:  </a:t>
            </a:r>
            <a:endParaRPr lang="en-US" sz="4800" dirty="0" smtClean="0"/>
          </a:p>
          <a:p>
            <a:r>
              <a:rPr lang="en-US" sz="4800" dirty="0" smtClean="0"/>
              <a:t>going beyond the usual, necessary, or proper limit or degree; characterized by excess: excessive charges; excessive criticism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t1.gstatic.com/images?q=tbn:SUpJG3PZaHIa-M:http://www.glogster.com/media/1/8/6/25/806253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5102877" cy="34956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09600" y="4724400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Juliet believes that Friar Lawrence is a pious man and would not betray her trust.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0200" y="137160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000" dirty="0" smtClean="0"/>
              <a:t>Loiter:</a:t>
            </a:r>
          </a:p>
          <a:p>
            <a:r>
              <a:rPr lang="en-US" sz="4000" dirty="0" smtClean="0"/>
              <a:t>to linger aimlessly or as if aimless in or about a place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457200"/>
            <a:ext cx="8001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Rather than marry Paris Juliet would rather walk where there are thieves, or loiter where snakes are!</a:t>
            </a:r>
            <a:endParaRPr lang="en-US" sz="3200" dirty="0"/>
          </a:p>
        </p:txBody>
      </p:sp>
      <p:pic>
        <p:nvPicPr>
          <p:cNvPr id="32772" name="Picture 4" descr="http://www.zombuys.com/Images/snak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62200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838200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000" dirty="0"/>
              <a:t>d</a:t>
            </a:r>
            <a:r>
              <a:rPr lang="en-US" sz="4000" dirty="0" smtClean="0"/>
              <a:t>isobedience:</a:t>
            </a:r>
          </a:p>
          <a:p>
            <a:r>
              <a:rPr lang="en-US" sz="4000" dirty="0" smtClean="0"/>
              <a:t>lack of obedience or refusal to comply; disregard or transgression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457200"/>
            <a:ext cx="7772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Juliet tells her father that she has spoken with Friar Lawrence about her disobedience.</a:t>
            </a:r>
            <a:endParaRPr lang="en-US" sz="3200" dirty="0"/>
          </a:p>
        </p:txBody>
      </p:sp>
      <p:pic>
        <p:nvPicPr>
          <p:cNvPr id="31746" name="Picture 2" descr="http://t1.gstatic.com/images?q=tbn:igRFjpe_jWHUVM:http://www.thebestpageintheuniverse.net/images/wcower7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1"/>
            <a:ext cx="2514600" cy="2514600"/>
          </a:xfrm>
          <a:prstGeom prst="rect">
            <a:avLst/>
          </a:prstGeom>
          <a:noFill/>
        </p:spPr>
      </p:pic>
      <p:pic>
        <p:nvPicPr>
          <p:cNvPr id="31748" name="Picture 4" descr="http://t1.gstatic.com/images?q=tbn:SD5lti2G693q0M:http://2009.playingshakespeare.org/files/images/Romeo%26Juliet-270.preview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1752600"/>
            <a:ext cx="2971800" cy="297180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24400" y="50292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Capulet yelling at Juliet for her disobedience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9200" y="3200400"/>
            <a:ext cx="64304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/>
              <a:t>Bawdy:</a:t>
            </a:r>
          </a:p>
          <a:p>
            <a:r>
              <a:rPr lang="en-US" sz="4800" dirty="0" smtClean="0"/>
              <a:t>indecent; lewd; obscene: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t1.gstatic.com/images?q=tbn:hYu5GG75VaUGzM:http://www.news.ucdavis.edu/photos_images/news_images/08-2007/hollow_gesture_arneso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352800" cy="4518995"/>
          </a:xfrm>
          <a:prstGeom prst="rect">
            <a:avLst/>
          </a:prstGeom>
          <a:noFill/>
        </p:spPr>
      </p:pic>
      <p:pic>
        <p:nvPicPr>
          <p:cNvPr id="30724" name="Picture 4" descr="http://www.shakespearetheatre.org/_uploaded/images/gallery/12h_nurs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0"/>
            <a:ext cx="4286250" cy="2857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657600" y="3429000"/>
            <a:ext cx="495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Juliet’s Nurse apologizes for her bawdy jest.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81200" y="1219200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000" dirty="0"/>
              <a:t>d</a:t>
            </a:r>
            <a:r>
              <a:rPr lang="en-US" sz="4000" dirty="0" smtClean="0"/>
              <a:t>ilapidated:</a:t>
            </a:r>
          </a:p>
          <a:p>
            <a:r>
              <a:rPr lang="en-US" sz="4000" dirty="0" smtClean="0"/>
              <a:t>reduced to or fallen into partial ruin or decay, as from age, wear, or neglect. 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hphotos-sjc1.fbcdn.net/hs447.snc3/25620_376891771705_567786705_4186113_7986488_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0"/>
            <a:ext cx="5753100" cy="43148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57200" y="4648200"/>
            <a:ext cx="7848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old dilapidated school in Wausaukee is finally going to be torn down soon.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1066800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000" dirty="0"/>
              <a:t>d</a:t>
            </a:r>
            <a:r>
              <a:rPr lang="en-US" sz="4000" dirty="0" smtClean="0"/>
              <a:t>irge:</a:t>
            </a:r>
          </a:p>
          <a:p>
            <a:r>
              <a:rPr lang="en-US" sz="4000" dirty="0" smtClean="0"/>
              <a:t>a funeral song or tune, or one expressing mourning in commemoration of the dead. 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0"/>
            <a:ext cx="792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Paris thinks that Juliet is crying excessively over </a:t>
            </a:r>
            <a:r>
              <a:rPr lang="en-US" sz="3200" dirty="0" err="1" smtClean="0"/>
              <a:t>Tybalt’s</a:t>
            </a:r>
            <a:r>
              <a:rPr lang="en-US" sz="3200" dirty="0" smtClean="0"/>
              <a:t> death, but really it is over Romeo’s banishment to Mantua.</a:t>
            </a:r>
            <a:endParaRPr lang="en-US" sz="3200" dirty="0"/>
          </a:p>
        </p:txBody>
      </p:sp>
      <p:pic>
        <p:nvPicPr>
          <p:cNvPr id="1026" name="Picture 2" descr="http://t3.gstatic.com/images?q=tbn:dq9jkyNHZsVRvM:http://www.vancouversun.com/entertainment/2522278.bin%3Fsize%3D620x4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971800"/>
            <a:ext cx="2708562" cy="1752601"/>
          </a:xfrm>
          <a:prstGeom prst="rect">
            <a:avLst/>
          </a:prstGeom>
          <a:noFill/>
        </p:spPr>
      </p:pic>
      <p:pic>
        <p:nvPicPr>
          <p:cNvPr id="1028" name="Picture 4" descr="http://t0.gstatic.com/images?q=tbn:l82UYdgIOP3iWM:http://www.deathreference.com/images/medd_02_img012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2133600"/>
            <a:ext cx="2895600" cy="2446670"/>
          </a:xfrm>
          <a:prstGeom prst="rect">
            <a:avLst/>
          </a:prstGeom>
          <a:noFill/>
        </p:spPr>
      </p:pic>
      <p:pic>
        <p:nvPicPr>
          <p:cNvPr id="1030" name="Picture 6" descr="http://t0.gstatic.com/images?q=tbn:oPXw4PWAFp-yCM:http://alwaysaditya.com/images/BossCryingEmployee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05600" y="3352800"/>
            <a:ext cx="2139496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81000"/>
            <a:ext cx="822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Peter says he is heartbroken and wishes for the musicians to play a cheerful dirge.</a:t>
            </a:r>
            <a:endParaRPr lang="en-US" sz="3200" dirty="0"/>
          </a:p>
        </p:txBody>
      </p:sp>
      <p:pic>
        <p:nvPicPr>
          <p:cNvPr id="28674" name="Picture 2" descr="http://t1.gstatic.com/images?q=tbn:ZLtBGQe6PE4fVM:http://www.coloring-pictures.net/drawings/Minnie/Minnie-is-singing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492118"/>
            <a:ext cx="2590800" cy="3127632"/>
          </a:xfrm>
          <a:prstGeom prst="rect">
            <a:avLst/>
          </a:prstGeom>
          <a:noFill/>
        </p:spPr>
      </p:pic>
      <p:pic>
        <p:nvPicPr>
          <p:cNvPr id="28676" name="Picture 4" descr="http://t3.gstatic.com/images?q=tbn:neXjS2_zfg9uUM:http://images.travelpod.com/users/greekcypriot/3.1254333019.musicians-singing-traditional-wedding-songs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4267200"/>
            <a:ext cx="3429000" cy="2294594"/>
          </a:xfrm>
          <a:prstGeom prst="rect">
            <a:avLst/>
          </a:prstGeom>
          <a:noFill/>
        </p:spPr>
      </p:pic>
      <p:pic>
        <p:nvPicPr>
          <p:cNvPr id="28678" name="Picture 6" descr="http://t3.gstatic.com/images?q=tbn:ZPxr3KPKB-6qBM:http://image59.webshots.com/759/0/2/80/2173002800101141141TzLbpQ_ph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9600" y="1752600"/>
            <a:ext cx="3352800" cy="19037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762000"/>
            <a:ext cx="66294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/>
              <a:t>a</a:t>
            </a:r>
            <a:r>
              <a:rPr lang="en-US" sz="5400" dirty="0" smtClean="0"/>
              <a:t>rbitrate: </a:t>
            </a:r>
          </a:p>
          <a:p>
            <a:r>
              <a:rPr lang="en-US" sz="5400" dirty="0" smtClean="0"/>
              <a:t>to submit to arbitration; settle by arbitration, determine : </a:t>
            </a:r>
            <a:r>
              <a:rPr lang="en-US" sz="5400" i="1" dirty="0" smtClean="0"/>
              <a:t>to arbitrate a dispute. </a:t>
            </a:r>
            <a:endParaRPr lang="en-US" sz="5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457200"/>
            <a:ext cx="7924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This lethal knife will arbitrate between my desperate situation and myself.</a:t>
            </a:r>
            <a:endParaRPr lang="en-US" sz="3200" dirty="0"/>
          </a:p>
        </p:txBody>
      </p:sp>
      <p:pic>
        <p:nvPicPr>
          <p:cNvPr id="24578" name="Picture 2" descr="See full 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610678"/>
            <a:ext cx="2743200" cy="31805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28800" y="609600"/>
            <a:ext cx="54102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/>
              <a:t>r</a:t>
            </a:r>
            <a:r>
              <a:rPr lang="en-US" sz="4400" dirty="0" smtClean="0"/>
              <a:t>apier:</a:t>
            </a:r>
          </a:p>
          <a:p>
            <a:r>
              <a:rPr lang="en-US" sz="4400" dirty="0" smtClean="0"/>
              <a:t>a small sword, esp. of the 18th century, having a narrow blade and used for thrusting. 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t2.gstatic.com/images?q=tbn:3AOKpSYl-nGL8M:http://www.kb.nl/coop/geheugen/extra/tentoonstellingen/ROBNISA_nl/rapi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0"/>
            <a:ext cx="3200400" cy="3782291"/>
          </a:xfrm>
          <a:prstGeom prst="rect">
            <a:avLst/>
          </a:prstGeom>
          <a:noFill/>
        </p:spPr>
      </p:pic>
      <p:pic>
        <p:nvPicPr>
          <p:cNvPr id="25606" name="Picture 6" descr="http://t0.gstatic.com/images?q=tbn:2XCYmOdC1vFxWM:http://theballetbag.files.wordpress.com/2010/01/tybalt-mercutio-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0" y="228600"/>
            <a:ext cx="4686709" cy="3048000"/>
          </a:xfrm>
          <a:prstGeom prst="rect">
            <a:avLst/>
          </a:prstGeom>
          <a:noFill/>
        </p:spPr>
      </p:pic>
      <p:pic>
        <p:nvPicPr>
          <p:cNvPr id="25608" name="Picture 8" descr="http://t0.gstatic.com/images?q=tbn:ikPEUSSiGrpxCM:http://www.swordacademy.com/weapons-rapier/rapier03.big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3962400"/>
            <a:ext cx="3343273" cy="22288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10000" y="4572000"/>
            <a:ext cx="4953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Romeo tries to avoid fighting </a:t>
            </a:r>
            <a:r>
              <a:rPr lang="en-US" sz="2800" dirty="0" err="1" smtClean="0"/>
              <a:t>Tybalt</a:t>
            </a:r>
            <a:r>
              <a:rPr lang="en-US" sz="2800" dirty="0" smtClean="0"/>
              <a:t> by telling </a:t>
            </a:r>
            <a:r>
              <a:rPr lang="en-US" sz="2800" dirty="0" err="1" smtClean="0"/>
              <a:t>Mercutio</a:t>
            </a:r>
            <a:r>
              <a:rPr lang="en-US" sz="2800" dirty="0" smtClean="0"/>
              <a:t> to “put thy rapier up.”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83820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dirty="0"/>
              <a:t>c</a:t>
            </a:r>
            <a:r>
              <a:rPr lang="en-US" sz="3600" dirty="0" smtClean="0"/>
              <a:t>ontemplate:</a:t>
            </a:r>
          </a:p>
          <a:p>
            <a:r>
              <a:rPr lang="en-US" sz="3600" dirty="0" smtClean="0"/>
              <a:t>1.to look at or view with continued attention; observe or study thoughtfully</a:t>
            </a:r>
          </a:p>
          <a:p>
            <a:r>
              <a:rPr lang="en-US" sz="3600" dirty="0" smtClean="0"/>
              <a:t>2. to consider thoroughly; think fully or deeply about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609600"/>
            <a:ext cx="7391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Juliet contemplates what her next move should be with Friar Lawrence, and decides that a potion to make her appear dead is best to avoid marrying Paris.</a:t>
            </a:r>
            <a:endParaRPr lang="en-US" sz="2800" dirty="0"/>
          </a:p>
        </p:txBody>
      </p:sp>
      <p:pic>
        <p:nvPicPr>
          <p:cNvPr id="26626" name="Picture 2" descr="http://t3.gstatic.com/images?q=tbn:Hst3sU1_1MjxzM:http://www.lakewoodplayhouse.org/Archive/2002-2003/RJ_FriarL-Juliet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581400"/>
            <a:ext cx="3962400" cy="2947243"/>
          </a:xfrm>
          <a:prstGeom prst="rect">
            <a:avLst/>
          </a:prstGeom>
          <a:noFill/>
        </p:spPr>
      </p:pic>
      <p:pic>
        <p:nvPicPr>
          <p:cNvPr id="26628" name="Picture 4" descr="http://t3.gstatic.com/images?q=tbn:X3qrWx2-TWSl-M:http://hermes.hrc.ntu.edu.tw/lctd/comp/novel_film/images/potion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2667000"/>
            <a:ext cx="2362200" cy="32795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91440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dirty="0" smtClean="0"/>
              <a:t>Pious:</a:t>
            </a:r>
          </a:p>
          <a:p>
            <a:r>
              <a:rPr lang="en-US" sz="3600" dirty="0" smtClean="0"/>
              <a:t>having or showing a dutiful spirit of reverence for </a:t>
            </a:r>
            <a:r>
              <a:rPr lang="en-US" sz="3600" dirty="0" smtClean="0">
                <a:hlinkClick r:id="rId2"/>
              </a:rPr>
              <a:t>god</a:t>
            </a:r>
            <a:r>
              <a:rPr lang="en-US" sz="3600" dirty="0" smtClean="0"/>
              <a:t> or an earnest wish to fulfill religious obligations. 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350</Words>
  <Application>Microsoft Office PowerPoint</Application>
  <PresentationFormat>On-screen Show (4:3)</PresentationFormat>
  <Paragraphs>32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MSD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install</dc:creator>
  <cp:lastModifiedBy>install</cp:lastModifiedBy>
  <cp:revision>12</cp:revision>
  <dcterms:created xsi:type="dcterms:W3CDTF">2010-04-19T18:02:58Z</dcterms:created>
  <dcterms:modified xsi:type="dcterms:W3CDTF">2010-04-22T20:05:50Z</dcterms:modified>
</cp:coreProperties>
</file>